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4" r:id="rId7"/>
    <p:sldId id="275" r:id="rId8"/>
    <p:sldId id="266" r:id="rId9"/>
    <p:sldId id="257" r:id="rId10"/>
    <p:sldId id="258" r:id="rId11"/>
    <p:sldId id="262" r:id="rId12"/>
    <p:sldId id="263" r:id="rId13"/>
    <p:sldId id="264" r:id="rId14"/>
    <p:sldId id="265" r:id="rId15"/>
    <p:sldId id="276" r:id="rId16"/>
    <p:sldId id="259" r:id="rId17"/>
    <p:sldId id="260" r:id="rId18"/>
    <p:sldId id="261" r:id="rId19"/>
    <p:sldId id="277" r:id="rId20"/>
    <p:sldId id="278" r:id="rId21"/>
    <p:sldId id="279" r:id="rId22"/>
    <p:sldId id="280" r:id="rId23"/>
    <p:sldId id="268" r:id="rId24"/>
    <p:sldId id="273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4157E27-9A22-49B0-82A2-607CF8769416}">
          <p14:sldIdLst>
            <p14:sldId id="256"/>
          </p14:sldIdLst>
        </p14:section>
        <p14:section name="Context/Relevancy" id="{D31E3DF0-8D0C-4CB2-8EB1-75CE547E7153}">
          <p14:sldIdLst>
            <p14:sldId id="269"/>
          </p14:sldIdLst>
        </p14:section>
        <p14:section name="BM3D Theory" id="{B8D5E6C8-39B8-40F1-9776-E47E63848D45}">
          <p14:sldIdLst>
            <p14:sldId id="270"/>
            <p14:sldId id="271"/>
            <p14:sldId id="272"/>
            <p14:sldId id="274"/>
            <p14:sldId id="275"/>
          </p14:sldIdLst>
        </p14:section>
        <p14:section name="BM3D Interpolation" id="{8C791A3F-0DCE-41D5-A64D-13120A61A0C8}">
          <p14:sldIdLst>
            <p14:sldId id="266"/>
          </p14:sldIdLst>
        </p14:section>
        <p14:section name="Results" id="{992C1ABB-383A-406C-A474-50A84FCD51ED}">
          <p14:sldIdLst>
            <p14:sldId id="257"/>
            <p14:sldId id="258"/>
            <p14:sldId id="262"/>
            <p14:sldId id="263"/>
            <p14:sldId id="264"/>
            <p14:sldId id="265"/>
            <p14:sldId id="276"/>
            <p14:sldId id="259"/>
            <p14:sldId id="260"/>
            <p14:sldId id="261"/>
            <p14:sldId id="277"/>
            <p14:sldId id="278"/>
            <p14:sldId id="279"/>
            <p14:sldId id="280"/>
          </p14:sldIdLst>
        </p14:section>
        <p14:section name="References" id="{5A73C0A1-7D29-474F-A7A5-1E37A9935E62}">
          <p14:sldIdLst>
            <p14:sldId id="268"/>
            <p14:sldId id="273"/>
            <p14:sldId id="28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392A-4E6D-43DA-A2AB-E705FF62E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B5EBA-92FB-45CC-B122-14D56BA9E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8378-7B71-46B8-B664-ABD4C77A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EF7CB-A4E0-4052-957F-3065138D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9067-56EC-4849-9657-35E84989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F589-3616-44BD-89FD-1165C3FD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C5F32-E37F-4D8B-A162-4CB2B8AED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DAA3A-62A8-4BC3-8A01-EAB3ABA6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32074-4522-4BE7-AB7A-AC504D5F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5389E-D0DB-4C7A-BDB2-3B76E446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D78FD-4CF0-43A6-B53E-B800CB938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20A92-4DFF-4406-B61F-121532762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3CBB-42B4-46BE-9E66-BC504B4F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A3B73-81E3-4EB0-A5BC-E1CE0A87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164A-2BF6-4A1B-9583-1D687A0C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B5FC-762A-462D-84EF-1D0A3682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EBDE-A7E4-4890-85D8-A878386B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0669-B184-4CA2-812A-590F4318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D58C9-87C4-4C56-8519-CB12B032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B1DA-7007-4E23-BD41-1DF56AAB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67D5-08B6-48CB-A197-F9D6F6DE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B6DBD-AD4A-465B-8C59-D630CAE4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0E053-A4D1-4454-962C-1545AEA8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6375A-70C3-428F-AC93-CBF0BCDE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77CA-0741-425C-818C-7B7794E8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D1E7-C70F-47F0-94EC-A52B2174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33B6-25B2-4EF4-87A1-71056B66F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F2446-3BB9-451A-AE8C-2A2EEB849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2040-1FD2-4458-B65B-FD698D0C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52859-4A49-4909-A604-18A28B7D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E4C31-02BB-491E-9969-06B5CED5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3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4762-650F-4F0F-9232-4A8EC8AE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00D8-4648-4367-BD08-4DB58878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D8255-1C69-41F3-81FD-52A51619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F608C-BC4C-496F-8152-82B8AC2A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ADDB1-035E-4CFD-8079-ADEAE55C8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A04F-6307-4E73-99E7-A4A9B7CB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A7049-CE0B-49C2-85BB-0F3FD4EC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19BC4-EB8A-4BE2-9F28-B42E6E7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5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BB8C-C285-40CF-856B-E404AD6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15E16-9CC7-4130-BAF1-FD055201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B83F0-FE32-4331-8757-61009BD2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BF55-1F30-4802-B4C7-E3E25D67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7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DE9DC-0019-4995-85A8-7F3A0C60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BBE4E-C20C-4AF4-91E2-49648A2A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6501D-EBB7-40C2-8D89-28E2FC60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5538-B8F4-4615-8689-96C812F0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457E-27C7-4E67-8322-4E40CEA5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D1215-2A81-45F3-AEBA-3917819E6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C9549-7810-4FE7-87CD-65CEEA09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87A4F-7EE5-4065-919F-8C4E0430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B4842-D47F-46A4-84C7-D35434F3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0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4CA2-0CD5-47DC-9ACD-28E0765C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EB54F-9F22-4863-9D77-371775B67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D546B-65D4-40DF-98BF-6BE247283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665E7-D3F2-4C1D-B702-8D2BD44A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47421-2E8E-4B43-B543-3836DFE1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F10A0-60DF-475B-9185-D52E56F2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2A450-9677-4E02-9A15-719C104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340C2-32C0-4179-87A2-2C1DEBE53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A660-BA53-43C7-9D2E-3F057F7C0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4010-2906-4AC3-B310-7DB983884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D0198-EBD4-47DA-AD31-A9669BF0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8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477F-C5C6-4EE5-9F8F-0B0C50D00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66800"/>
            <a:ext cx="12188952" cy="1828800"/>
          </a:xfrm>
        </p:spPr>
        <p:txBody>
          <a:bodyPr rIns="91440"/>
          <a:lstStyle/>
          <a:p>
            <a:r>
              <a:rPr lang="en-US" dirty="0">
                <a:cs typeface="Arial" panose="020B0604020202020204" pitchFamily="34" charset="0"/>
              </a:rPr>
              <a:t>Denoising and Interpolation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with BM3D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58D07-6571-45D8-BE43-E586279C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476" y="4495800"/>
            <a:ext cx="9144000" cy="1295400"/>
          </a:xfrm>
        </p:spPr>
        <p:txBody>
          <a:bodyPr/>
          <a:lstStyle/>
          <a:p>
            <a:r>
              <a:rPr lang="en-US" dirty="0"/>
              <a:t>Joe Driscoll</a:t>
            </a:r>
          </a:p>
        </p:txBody>
      </p:sp>
    </p:spTree>
    <p:extLst>
      <p:ext uri="{BB962C8B-B14F-4D97-AF65-F5344CB8AC3E}">
        <p14:creationId xmlns:p14="http://schemas.microsoft.com/office/powerpoint/2010/main" val="263449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FA5-4A6F-496B-9B5E-DC3ACBB8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Monarch Test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E9DD6-F9C2-46EC-BC42-84C4F96BA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-3632"/>
          <a:stretch/>
        </p:blipFill>
        <p:spPr>
          <a:xfrm>
            <a:off x="0" y="457200"/>
            <a:ext cx="12192000" cy="66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265B9-8625-4D7A-81E2-24DBB3818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" b="-2556"/>
          <a:stretch/>
        </p:blipFill>
        <p:spPr>
          <a:xfrm>
            <a:off x="0" y="457200"/>
            <a:ext cx="12192000" cy="65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37B88-DBD8-40F2-9A1A-2B11DF1C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" b="-3997"/>
          <a:stretch/>
        </p:blipFill>
        <p:spPr>
          <a:xfrm>
            <a:off x="0" y="457200"/>
            <a:ext cx="12192000" cy="66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8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70FE7-3B4F-4C19-BB33-74C4C8D2F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-2911"/>
          <a:stretch/>
        </p:blipFill>
        <p:spPr>
          <a:xfrm>
            <a:off x="0" y="457200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9A6C6-850B-41AF-8B38-78DD60F4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" b="-3652"/>
          <a:stretch/>
        </p:blipFill>
        <p:spPr>
          <a:xfrm>
            <a:off x="0" y="457200"/>
            <a:ext cx="12192000" cy="66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FA5-4A6F-496B-9B5E-DC3ACBB8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Monarch Test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E9DD6-F9C2-46EC-BC42-84C4F96BA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-3632"/>
          <a:stretch/>
        </p:blipFill>
        <p:spPr>
          <a:xfrm>
            <a:off x="0" y="457200"/>
            <a:ext cx="12192000" cy="66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3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Noisy, </a:t>
            </a:r>
            <a:r>
              <a:rPr lang="en-US" dirty="0" err="1"/>
              <a:t>Downsampled</a:t>
            </a:r>
            <a:r>
              <a:rPr lang="en-US" dirty="0"/>
              <a:t> 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345D1A-665E-49A7-9323-A2178C32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Interpolation – PSNR: 19.94 dB – SSIM: 0.907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80A411-0A7A-4036-860A-8062DB1AF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Interpolation – PSNR: 20.61 dB – SSIM: 0.955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01CFD-F498-4E78-B86A-AB2B801B3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 b="-2800"/>
          <a:stretch/>
        </p:blipFill>
        <p:spPr>
          <a:xfrm>
            <a:off x="0" y="457200"/>
            <a:ext cx="12192000" cy="65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5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4196-D31C-4479-B600-0EBEB06E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Original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3BFFD-2CCA-40A2-A073-624705B27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" b="-2537"/>
          <a:stretch/>
        </p:blipFill>
        <p:spPr>
          <a:xfrm>
            <a:off x="0" y="457200"/>
            <a:ext cx="12192000" cy="65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0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AFB3-1C34-4AFF-9457-D610EA55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63486-C5A4-4E08-95F6-2C40EF3A8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problems of denoising and interpolation</a:t>
            </a:r>
          </a:p>
          <a:p>
            <a:r>
              <a:rPr lang="en-US" dirty="0"/>
              <a:t>Denoising</a:t>
            </a:r>
          </a:p>
          <a:p>
            <a:pPr lvl="1"/>
            <a:r>
              <a:rPr lang="en-US" dirty="0"/>
              <a:t>Wiener filters (lack of priors)</a:t>
            </a:r>
          </a:p>
          <a:p>
            <a:pPr lvl="1"/>
            <a:r>
              <a:rPr lang="en-US" dirty="0"/>
              <a:t>Filters with different objectives</a:t>
            </a:r>
          </a:p>
          <a:p>
            <a:pPr lvl="1"/>
            <a:r>
              <a:rPr lang="en-US" dirty="0"/>
              <a:t>BM3D and variants (considered among best)</a:t>
            </a:r>
          </a:p>
          <a:p>
            <a:r>
              <a:rPr lang="en-US" dirty="0"/>
              <a:t>Interpolation/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/>
              <a:t>Given data points, predict in-between values</a:t>
            </a:r>
          </a:p>
          <a:p>
            <a:pPr lvl="1"/>
            <a:r>
              <a:rPr lang="en-US" dirty="0"/>
              <a:t>Bilinear, bicubic, higher order, etc.</a:t>
            </a:r>
          </a:p>
          <a:p>
            <a:pPr lvl="1"/>
            <a:r>
              <a:rPr lang="en-US" dirty="0"/>
              <a:t>Dictionary learning (ANR, A+)</a:t>
            </a:r>
          </a:p>
          <a:p>
            <a:pPr lvl="1"/>
            <a:r>
              <a:rPr lang="en-US" dirty="0"/>
              <a:t>Surprising application of (C)BM3D (bonus denoising)</a:t>
            </a:r>
          </a:p>
        </p:txBody>
      </p:sp>
    </p:spTree>
    <p:extLst>
      <p:ext uri="{BB962C8B-B14F-4D97-AF65-F5344CB8AC3E}">
        <p14:creationId xmlns:p14="http://schemas.microsoft.com/office/powerpoint/2010/main" val="23908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641C-85C9-4A02-AFBB-53E48310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89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Noisy, </a:t>
            </a:r>
            <a:r>
              <a:rPr lang="en-US" dirty="0" err="1"/>
              <a:t>Downsampled</a:t>
            </a:r>
            <a:r>
              <a:rPr lang="en-US" dirty="0"/>
              <a:t>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65C13-5039-4798-8EC6-E07F72C1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" b="-3153"/>
          <a:stretch/>
        </p:blipFill>
        <p:spPr>
          <a:xfrm>
            <a:off x="0" y="457200"/>
            <a:ext cx="12192000" cy="66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8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93F6-D950-49C2-BA3A-F86CED32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Interpolation – PSNR: 22.44 dB – SSIM: 0.878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01EF1-3B8C-4D89-B67D-7DBB56561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" b="-2780"/>
          <a:stretch/>
        </p:blipFill>
        <p:spPr>
          <a:xfrm>
            <a:off x="0" y="457200"/>
            <a:ext cx="12192000" cy="65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6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AC-A4AE-490A-B8B4-8503101B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Interpolation – PSNR: 23.03 dB – SSIM: 0.915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21627-55C1-4C80-A007-3EE9B71EE8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" b="-3021"/>
          <a:stretch/>
        </p:blipFill>
        <p:spPr>
          <a:xfrm>
            <a:off x="-1" y="457200"/>
            <a:ext cx="12192000" cy="66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0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A454-0B0F-477A-8360-FE426391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EC91-BFE6-436D-88D9-7B4C8FBA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[1]  Marc   Lebrun. An analysis and implementation of thebm3d image denoising    method. Image  Processing  On Line,  2012. https://github.com/jwd0023/ELEC_7450/blob/master/papers/lebrun_bm3d_analysis.pdf.</a:t>
            </a:r>
          </a:p>
          <a:p>
            <a:r>
              <a:rPr lang="en-US" dirty="0"/>
              <a:t>[2]  </a:t>
            </a:r>
            <a:r>
              <a:rPr lang="en-US" dirty="0" err="1"/>
              <a:t>Dabov</a:t>
            </a:r>
            <a:r>
              <a:rPr lang="en-US" dirty="0"/>
              <a:t>  et  al. Image  denoising  by  sparse  3d  transform-domain collaborative filtering. IEEE Transactions on Image Process-</a:t>
            </a:r>
            <a:r>
              <a:rPr lang="en-US" dirty="0" err="1"/>
              <a:t>ing</a:t>
            </a:r>
            <a:r>
              <a:rPr lang="en-US" dirty="0"/>
              <a:t>,  2007.    https://github.com/jwd0023/ELEC_7450/blob/master/papers/bm3d_2007_conference_original.pdf.</a:t>
            </a:r>
          </a:p>
          <a:p>
            <a:r>
              <a:rPr lang="en-US" dirty="0"/>
              <a:t>[3]  Karen </a:t>
            </a:r>
            <a:r>
              <a:rPr lang="en-US" dirty="0" err="1"/>
              <a:t>Egiazarian</a:t>
            </a:r>
            <a:r>
              <a:rPr lang="en-US" dirty="0"/>
              <a:t> and Vladimir </a:t>
            </a:r>
            <a:r>
              <a:rPr lang="en-US" dirty="0" err="1"/>
              <a:t>Katkovnik</a:t>
            </a:r>
            <a:r>
              <a:rPr lang="en-US" dirty="0"/>
              <a:t>. Single image super-resolution via bm3d sparse coding. EUSIPCO, 2015. https://github.com/jwd0023/ELEC_7450/blob/master/papers/egiazarian_image_upsampling.pdf</a:t>
            </a:r>
          </a:p>
          <a:p>
            <a:r>
              <a:rPr lang="en-US" dirty="0"/>
              <a:t>[4]  </a:t>
            </a:r>
            <a:r>
              <a:rPr lang="en-US" dirty="0" err="1"/>
              <a:t>Danielyan</a:t>
            </a:r>
            <a:r>
              <a:rPr lang="en-US" dirty="0"/>
              <a:t> et al. Image </a:t>
            </a:r>
            <a:r>
              <a:rPr lang="en-US" dirty="0" err="1"/>
              <a:t>upsampling</a:t>
            </a:r>
            <a:r>
              <a:rPr lang="en-US" dirty="0"/>
              <a:t> via spatially adaptive block-matching filtering. EUSIPCO, 2008. https://github.com/jwd0023/ELEC_7450/blob/master/papers/egiazarian_image_upsampling.pdf.</a:t>
            </a:r>
          </a:p>
          <a:p>
            <a:r>
              <a:rPr lang="en-US" dirty="0"/>
              <a:t>[5]  </a:t>
            </a:r>
            <a:r>
              <a:rPr lang="en-US" dirty="0" err="1"/>
              <a:t>Dabov</a:t>
            </a:r>
            <a:r>
              <a:rPr lang="en-US" dirty="0"/>
              <a:t>  et  al.  Bm3d  image  denoising  with  shape-adaptive  </a:t>
            </a:r>
            <a:r>
              <a:rPr lang="en-US" dirty="0" err="1"/>
              <a:t>princi</a:t>
            </a:r>
            <a:r>
              <a:rPr lang="en-US" dirty="0"/>
              <a:t>-pal component analysis.  https://github.com/jwd0023/ELEC_7450/blob/master/papers/dabov_bm3d_pca.pdf,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4BB-99AB-4A81-9C43-DF0557FD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3D5D-1CA4-4838-A6EC-93820152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54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5FA1-6E1C-4B8B-80F9-0FC3F8DC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Samford Clock (Original)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B3DD2-F46A-46F6-BB81-3F85210B5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" b="-3450"/>
          <a:stretch/>
        </p:blipFill>
        <p:spPr>
          <a:xfrm>
            <a:off x="0" y="457200"/>
            <a:ext cx="12192000" cy="66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47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5FA1-6E1C-4B8B-80F9-0FC3F8DC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Samford Clock (Bicubic Interpolation)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4167F-7F42-4979-8C4C-90E345335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-3041"/>
          <a:stretch/>
        </p:blipFill>
        <p:spPr>
          <a:xfrm>
            <a:off x="0" y="457200"/>
            <a:ext cx="12192000" cy="66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5FA1-6E1C-4B8B-80F9-0FC3F8DC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Samford Clock (SR_CBM3D Interpolation)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91373-93F9-4D62-8900-C63C64B1F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" b="-2248"/>
          <a:stretch/>
        </p:blipFill>
        <p:spPr>
          <a:xfrm>
            <a:off x="0" y="457200"/>
            <a:ext cx="12192000" cy="65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2EA6-D05B-4ECB-A063-A51207FA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BM3D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7F05-3B0B-46CE-A728-A5D512788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0" y="1690688"/>
            <a:ext cx="10985500" cy="4802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Block Matching and 3D filtering</a:t>
            </a:r>
          </a:p>
          <a:p>
            <a:r>
              <a:rPr lang="en-US" dirty="0"/>
              <a:t>Two stages - first gives second a Wiener filter</a:t>
            </a:r>
          </a:p>
          <a:p>
            <a:r>
              <a:rPr lang="en-US" dirty="0"/>
              <a:t>First stage</a:t>
            </a:r>
          </a:p>
          <a:p>
            <a:pPr lvl="1"/>
            <a:r>
              <a:rPr lang="en-US" dirty="0"/>
              <a:t>Find similar patches in image</a:t>
            </a:r>
          </a:p>
          <a:p>
            <a:pPr lvl="1"/>
            <a:r>
              <a:rPr lang="en-US" dirty="0"/>
              <a:t>Stack patches, transform, and threshold</a:t>
            </a:r>
          </a:p>
          <a:p>
            <a:pPr lvl="1"/>
            <a:r>
              <a:rPr lang="en-US" dirty="0"/>
              <a:t>Place patches with transform coefficient weighting (and Kaiser)</a:t>
            </a:r>
          </a:p>
          <a:p>
            <a:r>
              <a:rPr lang="en-US" dirty="0"/>
              <a:t>Second stage</a:t>
            </a:r>
          </a:p>
          <a:p>
            <a:pPr lvl="1"/>
            <a:r>
              <a:rPr lang="en-US" dirty="0"/>
              <a:t>Find similar patches from first stage estimate</a:t>
            </a:r>
          </a:p>
          <a:p>
            <a:pPr lvl="1"/>
            <a:r>
              <a:rPr lang="en-US" dirty="0"/>
              <a:t>Make separate stacks for denoised and noisy</a:t>
            </a:r>
          </a:p>
          <a:p>
            <a:pPr lvl="1"/>
            <a:r>
              <a:rPr lang="en-US" dirty="0"/>
              <a:t>Use denoised stacks to generate Wiener filter</a:t>
            </a:r>
          </a:p>
          <a:p>
            <a:pPr lvl="1"/>
            <a:r>
              <a:rPr lang="en-US" dirty="0"/>
              <a:t>Filter noisy stacks with Wiener filter</a:t>
            </a:r>
          </a:p>
          <a:p>
            <a:pPr lvl="1"/>
            <a:r>
              <a:rPr lang="en-US" dirty="0"/>
              <a:t>Combine patches back into image</a:t>
            </a:r>
          </a:p>
          <a:p>
            <a:pPr lvl="1"/>
            <a:r>
              <a:rPr lang="en-US" dirty="0"/>
              <a:t>Weights based on squared, 2-norm of Wiener filter weights (and Kaiser)</a:t>
            </a:r>
          </a:p>
          <a:p>
            <a:r>
              <a:rPr lang="en-US" dirty="0"/>
              <a:t>Variants</a:t>
            </a:r>
          </a:p>
          <a:p>
            <a:pPr lvl="1"/>
            <a:r>
              <a:rPr lang="en-US" dirty="0"/>
              <a:t>CBM3D (color version of BM3D)</a:t>
            </a:r>
          </a:p>
          <a:p>
            <a:pPr lvl="1"/>
            <a:r>
              <a:rPr lang="en-US" dirty="0"/>
              <a:t>BM3D-SAPCA</a:t>
            </a:r>
          </a:p>
          <a:p>
            <a:pPr lvl="1"/>
            <a:r>
              <a:rPr lang="en-US" dirty="0"/>
              <a:t>Neural network architectures based on BM3D scheme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56AAB-889E-4972-8A70-54F55E85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280" y="2643320"/>
            <a:ext cx="3322470" cy="1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6AB4-4B35-4E21-9165-8A8D752E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BM3D Diagram [1]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26E1D-63BC-4FAE-BCE2-F8624E7F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58" y="1690688"/>
            <a:ext cx="11646483" cy="4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C683-6A00-48A4-AF61-F504C805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Block Matching Example [2]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85633-424F-4E89-8898-82F2DFA92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42" y="1690688"/>
            <a:ext cx="9411516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2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0348-D54B-4379-A794-3866F2A2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from Original BM3D Paper 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E49D-9A1E-4AFE-96BC-3A4D10CB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31" y="1325563"/>
            <a:ext cx="963633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2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0348-D54B-4379-A794-3866F2A2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from Original BM3D Paper [2]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A9795-F41C-43CF-823B-308C481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3" y="1690688"/>
            <a:ext cx="11158094" cy="4077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83F1D6-4937-4797-8BDD-F6FE867026F1}"/>
              </a:ext>
            </a:extLst>
          </p:cNvPr>
          <p:cNvSpPr txBox="1"/>
          <p:nvPr/>
        </p:nvSpPr>
        <p:spPr>
          <a:xfrm>
            <a:off x="2628900" y="598170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PSNR: 8.14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A50FD-E4CA-4425-9A43-091E93E078CC}"/>
              </a:ext>
            </a:extLst>
          </p:cNvPr>
          <p:cNvSpPr txBox="1"/>
          <p:nvPr/>
        </p:nvSpPr>
        <p:spPr>
          <a:xfrm>
            <a:off x="8055956" y="598170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PSNR: 23.49 dB</a:t>
            </a:r>
          </a:p>
        </p:txBody>
      </p:sp>
    </p:spTree>
    <p:extLst>
      <p:ext uri="{BB962C8B-B14F-4D97-AF65-F5344CB8AC3E}">
        <p14:creationId xmlns:p14="http://schemas.microsoft.com/office/powerpoint/2010/main" val="187876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8EAF-9B8B-498E-9BAB-F20C37ED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CBM3D Interpolation (SR_CBM3D)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3A7B-F454-4F14-A749-CAA4A8E8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CBM3D – color extension</a:t>
            </a:r>
          </a:p>
          <a:p>
            <a:r>
              <a:rPr lang="en-US" dirty="0"/>
              <a:t>Used for </a:t>
            </a:r>
            <a:r>
              <a:rPr lang="en-US" dirty="0" err="1"/>
              <a:t>upsampling</a:t>
            </a:r>
            <a:r>
              <a:rPr lang="en-US"/>
              <a:t> – </a:t>
            </a:r>
            <a:r>
              <a:rPr lang="en-US" dirty="0"/>
              <a:t>[3]</a:t>
            </a:r>
          </a:p>
          <a:p>
            <a:r>
              <a:rPr lang="en-US" dirty="0"/>
              <a:t>Iterative algorithm</a:t>
            </a:r>
          </a:p>
          <a:p>
            <a:pPr lvl="1"/>
            <a:r>
              <a:rPr lang="en-US" dirty="0"/>
              <a:t>Iteratively denoise and correct</a:t>
            </a:r>
          </a:p>
          <a:p>
            <a:pPr lvl="1"/>
            <a:r>
              <a:rPr lang="en-US" dirty="0" err="1"/>
              <a:t>Upsampled</a:t>
            </a:r>
            <a:r>
              <a:rPr lang="en-US" dirty="0"/>
              <a:t> image should be similar to original</a:t>
            </a:r>
          </a:p>
          <a:p>
            <a:pPr lvl="1"/>
            <a:r>
              <a:rPr lang="en-US" dirty="0"/>
              <a:t>Optimality proven under assumptions in [3]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A9FB4-EFF4-485C-B893-8ED6A913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82" y="4530246"/>
            <a:ext cx="7241235" cy="232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4877-1DC7-431C-9136-620B573F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D664-7FAA-412B-8D82-CA4D0ED3A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Begin with a test image</a:t>
            </a:r>
          </a:p>
          <a:p>
            <a:r>
              <a:rPr lang="en-US" dirty="0" err="1"/>
              <a:t>Downsample</a:t>
            </a:r>
            <a:r>
              <a:rPr lang="en-US" dirty="0"/>
              <a:t> and add noise</a:t>
            </a:r>
          </a:p>
          <a:p>
            <a:r>
              <a:rPr lang="en-US" dirty="0" err="1"/>
              <a:t>Upsample</a:t>
            </a:r>
            <a:r>
              <a:rPr lang="en-US" dirty="0"/>
              <a:t> with bicubic and SR_BM3D</a:t>
            </a:r>
          </a:p>
          <a:p>
            <a:r>
              <a:rPr lang="en-US" dirty="0"/>
              <a:t>Compare performance</a:t>
            </a:r>
          </a:p>
          <a:p>
            <a:pPr lvl="1"/>
            <a:r>
              <a:rPr lang="en-US" dirty="0"/>
              <a:t>PSNR</a:t>
            </a:r>
          </a:p>
          <a:p>
            <a:pPr lvl="1"/>
            <a:r>
              <a:rPr lang="en-US" dirty="0"/>
              <a:t>SSIM</a:t>
            </a:r>
          </a:p>
          <a:p>
            <a:pPr lvl="1"/>
            <a:r>
              <a:rPr lang="en-US" dirty="0"/>
              <a:t>Visual appeal</a:t>
            </a:r>
          </a:p>
          <a:p>
            <a:r>
              <a:rPr lang="en-US" dirty="0" err="1"/>
              <a:t>Upsample</a:t>
            </a:r>
            <a:r>
              <a:rPr lang="en-US" dirty="0"/>
              <a:t> test image and analyze visually</a:t>
            </a:r>
          </a:p>
          <a:p>
            <a:r>
              <a:rPr lang="en-US" dirty="0"/>
              <a:t>One example shown next</a:t>
            </a:r>
          </a:p>
        </p:txBody>
      </p:sp>
    </p:spTree>
    <p:extLst>
      <p:ext uri="{BB962C8B-B14F-4D97-AF65-F5344CB8AC3E}">
        <p14:creationId xmlns:p14="http://schemas.microsoft.com/office/powerpoint/2010/main" val="26538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636</Words>
  <Application>Microsoft Office PowerPoint</Application>
  <PresentationFormat>Widescreen</PresentationFormat>
  <Paragraphs>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Denoising and Interpolation with BM3D</vt:lpstr>
      <vt:lpstr>Introduction</vt:lpstr>
      <vt:lpstr>Overview of BM3D</vt:lpstr>
      <vt:lpstr>BM3D Diagram [1] </vt:lpstr>
      <vt:lpstr>Block Matching Example [2]</vt:lpstr>
      <vt:lpstr>Results from Original BM3D Paper [2]</vt:lpstr>
      <vt:lpstr>Results from Original BM3D Paper [2]</vt:lpstr>
      <vt:lpstr>CBM3D Interpolation (SR_CBM3D)</vt:lpstr>
      <vt:lpstr>Experimental Procedure</vt:lpstr>
      <vt:lpstr>Monarch Test Image</vt:lpstr>
      <vt:lpstr>Bicubic Upsampling of Original (Zoomed)</vt:lpstr>
      <vt:lpstr>SR_CBM3D Upsampling of Original (Zoomed)</vt:lpstr>
      <vt:lpstr>Bicubic Upsampling of Original (Zoomed)</vt:lpstr>
      <vt:lpstr>SR_CBM3D Upsampling of Original (Zoomed)</vt:lpstr>
      <vt:lpstr>Monarch Test Image</vt:lpstr>
      <vt:lpstr>Noisy, Downsampled Image</vt:lpstr>
      <vt:lpstr>Bicubic Interpolation – PSNR: 19.94 dB – SSIM: 0.907</vt:lpstr>
      <vt:lpstr>SR_CBM3D Interpolation – PSNR: 20.61 dB – SSIM: 0.955</vt:lpstr>
      <vt:lpstr>Original Image</vt:lpstr>
      <vt:lpstr>Noisy, Downsampled Image</vt:lpstr>
      <vt:lpstr>Bicubic Interpolation – PSNR: 22.44 dB – SSIM: 0.878</vt:lpstr>
      <vt:lpstr>SR_CBM3D Interpolation – PSNR: 23.03 dB – SSIM: 0.915</vt:lpstr>
      <vt:lpstr>References</vt:lpstr>
      <vt:lpstr>Questions?</vt:lpstr>
      <vt:lpstr>Samford Clock (Original)</vt:lpstr>
      <vt:lpstr>Samford Clock (Bicubic Interpolation)</vt:lpstr>
      <vt:lpstr>Samford Clock (SR_CBM3D Interpolation)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BM3D – Theory and Applications</dc:title>
  <dc:creator>Joe Driscoll</dc:creator>
  <cp:lastModifiedBy>Joe Driscoll</cp:lastModifiedBy>
  <cp:revision>88</cp:revision>
  <dcterms:created xsi:type="dcterms:W3CDTF">2019-04-10T04:21:25Z</dcterms:created>
  <dcterms:modified xsi:type="dcterms:W3CDTF">2019-04-15T03:55:07Z</dcterms:modified>
</cp:coreProperties>
</file>